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318"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94C8CB-7555-4DB3-9F58-4E952DBB17E3}" type="datetimeFigureOut">
              <a:rPr lang="en-US" smtClean="0"/>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94C8CB-7555-4DB3-9F58-4E952DBB17E3}" type="datetimeFigureOut">
              <a:rPr lang="en-US" smtClean="0"/>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94C8CB-7555-4DB3-9F58-4E952DBB17E3}" type="datetimeFigureOut">
              <a:rPr lang="en-US" smtClean="0"/>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94C8CB-7555-4DB3-9F58-4E952DBB17E3}" type="datetimeFigureOut">
              <a:rPr lang="en-US" smtClean="0"/>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94C8CB-7555-4DB3-9F58-4E952DBB17E3}" type="datetimeFigureOut">
              <a:rPr lang="en-US" smtClean="0"/>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94C8CB-7555-4DB3-9F58-4E952DBB17E3}" type="datetimeFigureOut">
              <a:rPr lang="en-US" smtClean="0"/>
              <a:t>11/20/2011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94C8CB-7555-4DB3-9F58-4E952DBB17E3}" type="datetimeFigureOut">
              <a:rPr lang="en-US" smtClean="0"/>
              <a:t>11/20/2011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94C8CB-7555-4DB3-9F58-4E952DBB17E3}" type="datetimeFigureOut">
              <a:rPr lang="en-US" smtClean="0"/>
              <a:t>11/20/2011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4C8CB-7555-4DB3-9F58-4E952DBB17E3}" type="datetimeFigureOut">
              <a:rPr lang="en-US" smtClean="0"/>
              <a:t>11/20/2011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94C8CB-7555-4DB3-9F58-4E952DBB17E3}" type="datetimeFigureOut">
              <a:rPr lang="en-US" smtClean="0"/>
              <a:t>11/20/2011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94C8CB-7555-4DB3-9F58-4E952DBB17E3}" type="datetimeFigureOut">
              <a:rPr lang="en-US" smtClean="0"/>
              <a:t>11/20/2011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0832DD-200B-4535-A2D5-C265E5433EC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4C8CB-7555-4DB3-9F58-4E952DBB17E3}" type="datetimeFigureOut">
              <a:rPr lang="en-US" smtClean="0"/>
              <a:t>11/20/2011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0832DD-200B-4535-A2D5-C265E5433EC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0"/>
            <a:ext cx="9144000" cy="1470025"/>
          </a:xfrm>
        </p:spPr>
        <p:txBody>
          <a:bodyPr/>
          <a:lstStyle/>
          <a:p>
            <a:pPr algn="l"/>
            <a:r>
              <a:rPr lang="en-US" dirty="0" smtClean="0"/>
              <a:t>Do-Now: </a:t>
            </a:r>
            <a:r>
              <a:rPr lang="en-US" sz="3500" dirty="0" smtClean="0"/>
              <a:t>Choose one question to </a:t>
            </a:r>
            <a:r>
              <a:rPr lang="en-US" sz="3500" dirty="0" smtClean="0"/>
              <a:t>answer. </a:t>
            </a:r>
            <a:endParaRPr lang="en-US" sz="3500" dirty="0"/>
          </a:p>
        </p:txBody>
      </p:sp>
      <p:pic>
        <p:nvPicPr>
          <p:cNvPr id="1026" name="Picture 2" descr="http://cdn.babble.com/famecrawler/files/2010/12/Toddlers-and-tiaras.jpg"/>
          <p:cNvPicPr>
            <a:picLocks noChangeAspect="1" noChangeArrowheads="1"/>
          </p:cNvPicPr>
          <p:nvPr/>
        </p:nvPicPr>
        <p:blipFill>
          <a:blip r:embed="rId2" cstate="print"/>
          <a:srcRect/>
          <a:stretch>
            <a:fillRect/>
          </a:stretch>
        </p:blipFill>
        <p:spPr bwMode="auto">
          <a:xfrm>
            <a:off x="381000" y="1143000"/>
            <a:ext cx="3505200" cy="3352800"/>
          </a:xfrm>
          <a:prstGeom prst="rect">
            <a:avLst/>
          </a:prstGeom>
          <a:noFill/>
        </p:spPr>
      </p:pic>
      <p:pic>
        <p:nvPicPr>
          <p:cNvPr id="1028" name="Picture 4" descr="http://www.professays.com/wp-content/uploads/2010/07/Cheating-at-school-259x300.jpg"/>
          <p:cNvPicPr>
            <a:picLocks noChangeAspect="1" noChangeArrowheads="1"/>
          </p:cNvPicPr>
          <p:nvPr/>
        </p:nvPicPr>
        <p:blipFill>
          <a:blip r:embed="rId3" cstate="print"/>
          <a:srcRect/>
          <a:stretch>
            <a:fillRect/>
          </a:stretch>
        </p:blipFill>
        <p:spPr bwMode="auto">
          <a:xfrm>
            <a:off x="4953000" y="1066800"/>
            <a:ext cx="3076575" cy="3429000"/>
          </a:xfrm>
          <a:prstGeom prst="rect">
            <a:avLst/>
          </a:prstGeom>
          <a:noFill/>
        </p:spPr>
      </p:pic>
      <p:sp>
        <p:nvSpPr>
          <p:cNvPr id="6" name="TextBox 5"/>
          <p:cNvSpPr txBox="1"/>
          <p:nvPr/>
        </p:nvSpPr>
        <p:spPr>
          <a:xfrm>
            <a:off x="304800" y="4495800"/>
            <a:ext cx="4267200" cy="1569660"/>
          </a:xfrm>
          <a:prstGeom prst="rect">
            <a:avLst/>
          </a:prstGeom>
          <a:noFill/>
        </p:spPr>
        <p:txBody>
          <a:bodyPr wrap="square" rtlCol="0">
            <a:spAutoFit/>
          </a:bodyPr>
          <a:lstStyle/>
          <a:p>
            <a:r>
              <a:rPr lang="en-US" sz="2400" dirty="0" smtClean="0"/>
              <a:t>Some girls compete in p</a:t>
            </a:r>
            <a:r>
              <a:rPr lang="en-US" sz="2400" dirty="0" smtClean="0"/>
              <a:t>ageants at a very young age. </a:t>
            </a:r>
            <a:r>
              <a:rPr lang="en-US" sz="2400" dirty="0" smtClean="0"/>
              <a:t>How </a:t>
            </a:r>
            <a:r>
              <a:rPr lang="en-US" sz="2400" dirty="0"/>
              <a:t>might this impact the child’s development</a:t>
            </a:r>
            <a:r>
              <a:rPr lang="en-US" sz="2400" dirty="0" smtClean="0"/>
              <a:t>? Expl</a:t>
            </a:r>
            <a:r>
              <a:rPr lang="en-US" sz="2400" dirty="0" smtClean="0"/>
              <a:t>ain. </a:t>
            </a:r>
            <a:endParaRPr lang="en-US" sz="2400" dirty="0"/>
          </a:p>
        </p:txBody>
      </p:sp>
      <p:sp>
        <p:nvSpPr>
          <p:cNvPr id="7" name="TextBox 6"/>
          <p:cNvSpPr txBox="1"/>
          <p:nvPr/>
        </p:nvSpPr>
        <p:spPr>
          <a:xfrm>
            <a:off x="4876800" y="4419600"/>
            <a:ext cx="4267200" cy="1938992"/>
          </a:xfrm>
          <a:prstGeom prst="rect">
            <a:avLst/>
          </a:prstGeom>
          <a:noFill/>
        </p:spPr>
        <p:txBody>
          <a:bodyPr wrap="square" rtlCol="0">
            <a:spAutoFit/>
          </a:bodyPr>
          <a:lstStyle/>
          <a:p>
            <a:r>
              <a:rPr lang="en-US" sz="2400" dirty="0" smtClean="0"/>
              <a:t>When </a:t>
            </a:r>
            <a:r>
              <a:rPr lang="en-US" sz="2400" dirty="0" smtClean="0"/>
              <a:t>a student is tempted to cheat in school, what thoughts do you think go through his or her mind before they make a decision? Explain. </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86200" cy="1143000"/>
          </a:xfrm>
          <a:solidFill>
            <a:srgbClr val="FFFF00"/>
          </a:solidFill>
        </p:spPr>
        <p:txBody>
          <a:bodyPr/>
          <a:lstStyle/>
          <a:p>
            <a:pPr algn="l"/>
            <a:r>
              <a:rPr lang="en-US" dirty="0" smtClean="0"/>
              <a:t>permissive</a:t>
            </a:r>
            <a:endParaRPr lang="en-US" dirty="0"/>
          </a:p>
        </p:txBody>
      </p:sp>
      <p:sp>
        <p:nvSpPr>
          <p:cNvPr id="3" name="Content Placeholder 2"/>
          <p:cNvSpPr>
            <a:spLocks noGrp="1"/>
          </p:cNvSpPr>
          <p:nvPr>
            <p:ph idx="1"/>
          </p:nvPr>
        </p:nvSpPr>
        <p:spPr>
          <a:xfrm>
            <a:off x="457200" y="1600201"/>
            <a:ext cx="8229600" cy="2743200"/>
          </a:xfrm>
        </p:spPr>
        <p:txBody>
          <a:bodyPr/>
          <a:lstStyle/>
          <a:p>
            <a:r>
              <a:rPr lang="en-US" dirty="0" smtClean="0"/>
              <a:t>children have the final say; parents give in or give up parenting responsibilities—no behavior rules, no expectations, virtually ignoring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10000" cy="1143000"/>
          </a:xfrm>
          <a:solidFill>
            <a:srgbClr val="FFFF00"/>
          </a:solidFill>
        </p:spPr>
        <p:txBody>
          <a:bodyPr>
            <a:normAutofit fontScale="90000"/>
          </a:bodyPr>
          <a:lstStyle/>
          <a:p>
            <a:pPr algn="l"/>
            <a:r>
              <a:rPr lang="en-US" dirty="0"/>
              <a:t/>
            </a:r>
            <a:br>
              <a:rPr lang="en-US" dirty="0"/>
            </a:br>
            <a:r>
              <a:rPr lang="en-US" sz="6000" dirty="0" smtClean="0"/>
              <a:t>uninvolved</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sz="4800" dirty="0" smtClean="0"/>
              <a:t>distant, uncommitted to their children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Agree or disagree? Explain. </a:t>
            </a:r>
            <a:endParaRPr lang="en-US" dirty="0"/>
          </a:p>
        </p:txBody>
      </p:sp>
      <p:sp>
        <p:nvSpPr>
          <p:cNvPr id="3" name="Content Placeholder 2"/>
          <p:cNvSpPr>
            <a:spLocks noGrp="1"/>
          </p:cNvSpPr>
          <p:nvPr>
            <p:ph idx="1"/>
          </p:nvPr>
        </p:nvSpPr>
        <p:spPr/>
        <p:txBody>
          <a:bodyPr/>
          <a:lstStyle/>
          <a:p>
            <a:r>
              <a:rPr lang="en-US" dirty="0"/>
              <a:t>You shouldn’t cheat in school because cheating is against the rules. </a:t>
            </a:r>
          </a:p>
          <a:p>
            <a:r>
              <a:rPr lang="en-US" dirty="0"/>
              <a:t>You shouldn’t cheat in school if there is a good chance that you will get caught.</a:t>
            </a:r>
          </a:p>
          <a:p>
            <a:r>
              <a:rPr lang="en-US" dirty="0"/>
              <a:t>You shouldn’t cheat in school because then you aren’t helping yourself to learn, to become a stronger, citizens, etc.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52400" y="990600"/>
            <a:ext cx="5943600" cy="4525963"/>
          </a:xfrm>
        </p:spPr>
        <p:txBody>
          <a:bodyPr/>
          <a:lstStyle/>
          <a:p>
            <a:r>
              <a:rPr lang="en-US" dirty="0" smtClean="0"/>
              <a:t>Mor</a:t>
            </a:r>
            <a:r>
              <a:rPr lang="en-US" dirty="0" smtClean="0"/>
              <a:t>al development: </a:t>
            </a:r>
          </a:p>
          <a:p>
            <a:pPr>
              <a:buNone/>
            </a:pPr>
            <a:r>
              <a:rPr lang="en-US" dirty="0" smtClean="0"/>
              <a:t>how </a:t>
            </a:r>
            <a:r>
              <a:rPr lang="en-US" dirty="0"/>
              <a:t>individuals ought to treat one </a:t>
            </a:r>
            <a:endParaRPr lang="en-US" dirty="0" smtClean="0"/>
          </a:p>
          <a:p>
            <a:pPr>
              <a:buNone/>
            </a:pPr>
            <a:r>
              <a:rPr lang="en-US" dirty="0" smtClean="0"/>
              <a:t>another</a:t>
            </a:r>
            <a:r>
              <a:rPr lang="en-US" dirty="0"/>
              <a:t>, with respect </a:t>
            </a:r>
            <a:r>
              <a:rPr lang="en-US" dirty="0" smtClean="0"/>
              <a:t>to justice,</a:t>
            </a:r>
          </a:p>
          <a:p>
            <a:pPr>
              <a:buNone/>
            </a:pPr>
            <a:r>
              <a:rPr lang="en-US" dirty="0" smtClean="0"/>
              <a:t>others</a:t>
            </a:r>
            <a:r>
              <a:rPr lang="en-US" dirty="0"/>
              <a:t>’ welfare, </a:t>
            </a:r>
            <a:r>
              <a:rPr lang="en-US" dirty="0" smtClean="0"/>
              <a:t>and rights</a:t>
            </a:r>
          </a:p>
          <a:p>
            <a:r>
              <a:rPr lang="en-US" dirty="0" smtClean="0"/>
              <a:t>Which m</a:t>
            </a:r>
            <a:r>
              <a:rPr lang="en-US" dirty="0" smtClean="0"/>
              <a:t>atters more: the decision you make or the reasons that you make the decision? </a:t>
            </a:r>
          </a:p>
        </p:txBody>
      </p:sp>
      <p:pic>
        <p:nvPicPr>
          <p:cNvPr id="4098" name="Picture 2" descr="http://tigger.uic.edu/~lnucci/MoralEd/graphics/kohlberg.gif"/>
          <p:cNvPicPr>
            <a:picLocks noChangeAspect="1" noChangeArrowheads="1"/>
          </p:cNvPicPr>
          <p:nvPr/>
        </p:nvPicPr>
        <p:blipFill>
          <a:blip r:embed="rId2" cstate="print"/>
          <a:srcRect/>
          <a:stretch>
            <a:fillRect/>
          </a:stretch>
        </p:blipFill>
        <p:spPr bwMode="auto">
          <a:xfrm>
            <a:off x="6096000" y="609600"/>
            <a:ext cx="2727421" cy="540029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b="1" dirty="0"/>
              <a:t>REWARDS AND PUNISHMENT</a:t>
            </a:r>
            <a:endParaRPr lang="en-US" dirty="0"/>
          </a:p>
          <a:p>
            <a:r>
              <a:rPr lang="en-US" u="sng" dirty="0" smtClean="0"/>
              <a:t>Level </a:t>
            </a:r>
            <a:r>
              <a:rPr lang="en-US" u="sng" dirty="0"/>
              <a:t>1: Fear of punishment </a:t>
            </a:r>
            <a:r>
              <a:rPr lang="en-US" dirty="0"/>
              <a:t>(powerful authority with fixed set of rules)</a:t>
            </a:r>
          </a:p>
          <a:p>
            <a:r>
              <a:rPr lang="en-US" u="sng" dirty="0" smtClean="0"/>
              <a:t>Level </a:t>
            </a:r>
            <a:r>
              <a:rPr lang="en-US" u="sng" dirty="0"/>
              <a:t>2: Self-interest and exchange </a:t>
            </a:r>
            <a:r>
              <a:rPr lang="en-US" dirty="0"/>
              <a:t>(different authorities have different expectations, so serve yourself)</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6019800"/>
          </a:xfrm>
        </p:spPr>
        <p:txBody>
          <a:bodyPr>
            <a:normAutofit fontScale="92500" lnSpcReduction="10000"/>
          </a:bodyPr>
          <a:lstStyle/>
          <a:p>
            <a:r>
              <a:rPr lang="en-US" b="1" dirty="0"/>
              <a:t>NORMS AN D SOCIAL ORDER</a:t>
            </a:r>
            <a:endParaRPr lang="en-US" dirty="0"/>
          </a:p>
          <a:p>
            <a:pPr>
              <a:buNone/>
            </a:pPr>
            <a:r>
              <a:rPr lang="en-US" u="sng" dirty="0" smtClean="0"/>
              <a:t>Level </a:t>
            </a:r>
            <a:r>
              <a:rPr lang="en-US" u="sng" dirty="0"/>
              <a:t>3: Conformity to gain approval</a:t>
            </a:r>
            <a:endParaRPr lang="en-US" dirty="0"/>
          </a:p>
          <a:p>
            <a:pPr>
              <a:buNone/>
            </a:pPr>
            <a:r>
              <a:rPr lang="en-US" dirty="0"/>
              <a:t>It was really the druggist's fault, he was unfair, trying to overcharge and letting someone die. Heinz loved his wife and wanted to save her. </a:t>
            </a:r>
            <a:r>
              <a:rPr lang="en-US" u="sng" dirty="0">
                <a:solidFill>
                  <a:srgbClr val="FF0000"/>
                </a:solidFill>
              </a:rPr>
              <a:t>I think anyone would. I don't think they would put him in jail. </a:t>
            </a:r>
            <a:r>
              <a:rPr lang="en-US" dirty="0"/>
              <a:t>The judge would look at all sides, and see that the druggist was charging too much</a:t>
            </a:r>
            <a:r>
              <a:rPr lang="en-US" dirty="0" smtClean="0"/>
              <a:t>.</a:t>
            </a:r>
          </a:p>
          <a:p>
            <a:pPr>
              <a:buNone/>
            </a:pPr>
            <a:r>
              <a:rPr lang="en-US" u="sng" dirty="0"/>
              <a:t>Level 4: Maintaining social order, fulfilling obligations, upholding </a:t>
            </a:r>
            <a:r>
              <a:rPr lang="en-US" u="sng" dirty="0" smtClean="0">
                <a:solidFill>
                  <a:srgbClr val="FF0000"/>
                </a:solidFill>
              </a:rPr>
              <a:t>laws</a:t>
            </a:r>
          </a:p>
          <a:p>
            <a:pPr>
              <a:buNone/>
            </a:pPr>
            <a:r>
              <a:rPr lang="en-US" dirty="0"/>
              <a:t>The only thing I think we have in civilization nowadays is </a:t>
            </a:r>
            <a:r>
              <a:rPr lang="en-US" u="sng" dirty="0">
                <a:solidFill>
                  <a:srgbClr val="FF0000"/>
                </a:solidFill>
              </a:rPr>
              <a:t>some sort of legal structure which people are sort of bound to follow. </a:t>
            </a:r>
            <a:endParaRPr lang="en-US" u="sng" dirty="0" smtClean="0">
              <a:solidFill>
                <a:srgbClr val="FF0000"/>
              </a:solidFill>
            </a:endParaRPr>
          </a:p>
          <a:p>
            <a:pPr>
              <a:buNone/>
            </a:pPr>
            <a:endParaRPr lang="en-US" dirty="0"/>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20000"/>
          </a:bodyPr>
          <a:lstStyle/>
          <a:p>
            <a:pPr>
              <a:buNone/>
            </a:pPr>
            <a:r>
              <a:rPr lang="en-US" b="1" dirty="0"/>
              <a:t>Post-conventional Stage:</a:t>
            </a:r>
            <a:r>
              <a:rPr lang="en-US" dirty="0"/>
              <a:t> (&gt; adolescence; formal operations is required) Individuals are concerned with </a:t>
            </a:r>
            <a:r>
              <a:rPr lang="en-US" dirty="0">
                <a:solidFill>
                  <a:srgbClr val="FF0000"/>
                </a:solidFill>
              </a:rPr>
              <a:t>principles that make for a good society</a:t>
            </a:r>
            <a:r>
              <a:rPr lang="en-US" u="sng" dirty="0">
                <a:solidFill>
                  <a:srgbClr val="FF0000"/>
                </a:solidFill>
              </a:rPr>
              <a:t> even if they oppose social convention.</a:t>
            </a:r>
          </a:p>
          <a:p>
            <a:r>
              <a:rPr lang="en-US" b="1" dirty="0"/>
              <a:t>RIGHTS AND PRINCIPLES</a:t>
            </a:r>
            <a:endParaRPr lang="en-US" dirty="0"/>
          </a:p>
          <a:p>
            <a:r>
              <a:rPr lang="en-US" u="sng" dirty="0" smtClean="0"/>
              <a:t>Level </a:t>
            </a:r>
            <a:r>
              <a:rPr lang="en-US" u="sng" dirty="0"/>
              <a:t>5: Emphasis is on basic human rights and democratic process</a:t>
            </a:r>
            <a:endParaRPr lang="en-US" dirty="0"/>
          </a:p>
          <a:p>
            <a:r>
              <a:rPr lang="en-US" dirty="0"/>
              <a:t>It is the husband's duty to save his wife. The fact that her life is in danger transcends every other standard you might use to judge his action. Life is more important than property. From a moral standpoint, Heinz should save the life of even a stranger, since to be consistent, the value of a life means any life.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
            </a:r>
            <a:r>
              <a:rPr lang="en-US" dirty="0" smtClean="0"/>
              <a:t>arenting styles</a:t>
            </a:r>
            <a:endParaRPr lang="en-US" dirty="0"/>
          </a:p>
        </p:txBody>
      </p:sp>
      <p:sp>
        <p:nvSpPr>
          <p:cNvPr id="3" name="Content Placeholder 2"/>
          <p:cNvSpPr>
            <a:spLocks noGrp="1"/>
          </p:cNvSpPr>
          <p:nvPr>
            <p:ph idx="1"/>
          </p:nvPr>
        </p:nvSpPr>
        <p:spPr/>
        <p:txBody>
          <a:bodyPr>
            <a:normAutofit/>
          </a:bodyPr>
          <a:lstStyle/>
          <a:p>
            <a:r>
              <a:rPr lang="en-US" sz="5400" dirty="0" smtClean="0"/>
              <a:t>Authori</a:t>
            </a:r>
            <a:r>
              <a:rPr lang="en-US" sz="5400" dirty="0" smtClean="0"/>
              <a:t>t</a:t>
            </a:r>
            <a:r>
              <a:rPr lang="en-US" sz="5400" dirty="0" smtClean="0"/>
              <a:t>arian</a:t>
            </a:r>
          </a:p>
          <a:p>
            <a:r>
              <a:rPr lang="en-US" sz="5400" dirty="0" smtClean="0"/>
              <a:t>Democr</a:t>
            </a:r>
            <a:r>
              <a:rPr lang="en-US" sz="5400" dirty="0" smtClean="0"/>
              <a:t>atic</a:t>
            </a:r>
          </a:p>
          <a:p>
            <a:r>
              <a:rPr lang="en-US" sz="5400" dirty="0" smtClean="0"/>
              <a:t>Permissive</a:t>
            </a:r>
          </a:p>
          <a:p>
            <a:r>
              <a:rPr lang="en-US" sz="5400" dirty="0" smtClean="0"/>
              <a:t>Uninvolved </a:t>
            </a:r>
            <a:endParaRPr lang="en-US" sz="5400" dirty="0"/>
          </a:p>
        </p:txBody>
      </p:sp>
      <p:pic>
        <p:nvPicPr>
          <p:cNvPr id="4" name="Picture 2" descr="http://cdn.babble.com/famecrawler/files/2010/12/Toddlers-and-tiaras.jpg"/>
          <p:cNvPicPr>
            <a:picLocks noChangeAspect="1" noChangeArrowheads="1"/>
          </p:cNvPicPr>
          <p:nvPr/>
        </p:nvPicPr>
        <p:blipFill>
          <a:blip r:embed="rId2" cstate="print"/>
          <a:srcRect/>
          <a:stretch>
            <a:fillRect/>
          </a:stretch>
        </p:blipFill>
        <p:spPr bwMode="auto">
          <a:xfrm>
            <a:off x="5181600" y="1676400"/>
            <a:ext cx="3505200" cy="33528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3535363"/>
          </a:xfrm>
        </p:spPr>
        <p:txBody>
          <a:bodyPr>
            <a:normAutofit/>
          </a:bodyPr>
          <a:lstStyle/>
          <a:p>
            <a:r>
              <a:rPr lang="en-US" dirty="0" smtClean="0"/>
              <a:t>parents are the bosses; act without explanation, child has no right to question parents. Parents attempt to control, shape and evaluate behavior and attitudes of children and adolescents in accordance with a set code of conduct. </a:t>
            </a:r>
          </a:p>
          <a:p>
            <a:pPr>
              <a:buNone/>
            </a:pPr>
            <a:endParaRPr lang="en-US" dirty="0"/>
          </a:p>
        </p:txBody>
      </p:sp>
      <p:sp>
        <p:nvSpPr>
          <p:cNvPr id="4" name="TextBox 3"/>
          <p:cNvSpPr txBox="1"/>
          <p:nvPr/>
        </p:nvSpPr>
        <p:spPr>
          <a:xfrm>
            <a:off x="381000" y="1066800"/>
            <a:ext cx="6400800" cy="923330"/>
          </a:xfrm>
          <a:prstGeom prst="rect">
            <a:avLst/>
          </a:prstGeom>
          <a:solidFill>
            <a:srgbClr val="FFFF00"/>
          </a:solidFill>
        </p:spPr>
        <p:txBody>
          <a:bodyPr wrap="square" rtlCol="0">
            <a:spAutoFit/>
          </a:bodyPr>
          <a:lstStyle/>
          <a:p>
            <a:r>
              <a:rPr lang="en-US" sz="5400" dirty="0" smtClean="0"/>
              <a:t>authoritarian</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pPr algn="l"/>
            <a:r>
              <a:rPr lang="en-US" dirty="0" smtClean="0"/>
              <a:t>democratic</a:t>
            </a:r>
            <a:endParaRPr lang="en-US" dirty="0"/>
          </a:p>
        </p:txBody>
      </p:sp>
      <p:sp>
        <p:nvSpPr>
          <p:cNvPr id="3" name="Content Placeholder 2"/>
          <p:cNvSpPr>
            <a:spLocks noGrp="1"/>
          </p:cNvSpPr>
          <p:nvPr>
            <p:ph idx="1"/>
          </p:nvPr>
        </p:nvSpPr>
        <p:spPr/>
        <p:txBody>
          <a:bodyPr>
            <a:normAutofit/>
          </a:bodyPr>
          <a:lstStyle/>
          <a:p>
            <a:r>
              <a:rPr lang="en-US" sz="4400" dirty="0" smtClean="0"/>
              <a:t>children and adolescents participate in decisions affecting their lives; discussion, negotiation, explanations, veto decisions, etc.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510</Words>
  <Application>Microsoft Office PowerPoint</Application>
  <PresentationFormat>On-screen Show (4:3)</PresentationFormat>
  <Paragraphs>37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Do-Now: Choose one question to answer. </vt:lpstr>
      <vt:lpstr>Agree or disagree? Explain. </vt:lpstr>
      <vt:lpstr>Slide 3</vt:lpstr>
      <vt:lpstr>Slide 4</vt:lpstr>
      <vt:lpstr>Slide 5</vt:lpstr>
      <vt:lpstr>Slide 6</vt:lpstr>
      <vt:lpstr>Parenting styles</vt:lpstr>
      <vt:lpstr>Slide 8</vt:lpstr>
      <vt:lpstr>democratic</vt:lpstr>
      <vt:lpstr>permissive</vt:lpstr>
      <vt:lpstr> uninvolved </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Do-Now: Choose one question to answer. </dc:title>
  <dc:creator>Meg</dc:creator>
  <cp:lastModifiedBy>Meg</cp:lastModifiedBy>
  <cp:revision>2</cp:revision>
  <dcterms:created xsi:type="dcterms:W3CDTF">2011-11-20T16:31:06Z</dcterms:created>
  <dcterms:modified xsi:type="dcterms:W3CDTF">2011-11-20T16:53:21Z</dcterms:modified>
</cp:coreProperties>
</file>